
<file path=[Content_Types].xml><?xml version="1.0" encoding="utf-8"?>
<Types xmlns="http://schemas.openxmlformats.org/package/2006/content-types"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809" r:id="rId2"/>
    <p:sldMasterId id="2147483812" r:id="rId3"/>
  </p:sldMasterIdLst>
  <p:notesMasterIdLst>
    <p:notesMasterId r:id="rId52"/>
  </p:notesMasterIdLst>
  <p:handoutMasterIdLst>
    <p:handoutMasterId r:id="rId53"/>
  </p:handoutMasterIdLst>
  <p:sldIdLst>
    <p:sldId id="319" r:id="rId4"/>
    <p:sldId id="305" r:id="rId5"/>
    <p:sldId id="321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33" r:id="rId18"/>
    <p:sldId id="334" r:id="rId19"/>
    <p:sldId id="335" r:id="rId20"/>
    <p:sldId id="336" r:id="rId21"/>
    <p:sldId id="337" r:id="rId22"/>
    <p:sldId id="338" r:id="rId23"/>
    <p:sldId id="339" r:id="rId24"/>
    <p:sldId id="346" r:id="rId25"/>
    <p:sldId id="341" r:id="rId26"/>
    <p:sldId id="364" r:id="rId27"/>
    <p:sldId id="365" r:id="rId28"/>
    <p:sldId id="347" r:id="rId29"/>
    <p:sldId id="345" r:id="rId30"/>
    <p:sldId id="349" r:id="rId31"/>
    <p:sldId id="351" r:id="rId32"/>
    <p:sldId id="352" r:id="rId33"/>
    <p:sldId id="350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1" r:id="rId43"/>
    <p:sldId id="362" r:id="rId44"/>
    <p:sldId id="363" r:id="rId45"/>
    <p:sldId id="348" r:id="rId46"/>
    <p:sldId id="302" r:id="rId47"/>
    <p:sldId id="313" r:id="rId48"/>
    <p:sldId id="314" r:id="rId49"/>
    <p:sldId id="312" r:id="rId50"/>
    <p:sldId id="320" r:id="rId51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bg1"/>
        </a:solidFill>
        <a:effectDag name="">
          <a:cont type="tree" name="">
            <a:effect ref="fillLine"/>
            <a:outerShdw dist="38100" dir="13500000" algn="br">
              <a:schemeClr val="bg1">
                <a:lumMod val="200000"/>
                <a:satMod val="200000"/>
              </a:schemeClr>
            </a:outerShdw>
          </a:cont>
          <a:cont type="tree" name="">
            <a:effect ref="fillLine"/>
            <a:outerShdw dist="38100" dir="2700000" algn="tl">
              <a:schemeClr val="bg1">
                <a:lumMod val="60000"/>
                <a:satMod val="60000"/>
              </a:schemeClr>
            </a:outerShdw>
          </a:cont>
          <a:effect ref="fillLine"/>
        </a:effectDag>
        <a:latin typeface="Tahoma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5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1F51"/>
    <a:srgbClr val="012456"/>
    <a:srgbClr val="013181"/>
    <a:srgbClr val="12124A"/>
    <a:srgbClr val="17175D"/>
    <a:srgbClr val="23238D"/>
    <a:srgbClr val="C8E8F7"/>
    <a:srgbClr val="82CEEF"/>
    <a:srgbClr val="FF3300"/>
    <a:srgbClr val="00B4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84E427A-3D55-4303-BF80-6455036E1DE7}" styleName="Designformatvorlage 1 - Akz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4" autoAdjust="0"/>
    <p:restoredTop sz="92773" autoAdjust="0"/>
  </p:normalViewPr>
  <p:slideViewPr>
    <p:cSldViewPr>
      <p:cViewPr varScale="1">
        <p:scale>
          <a:sx n="112" d="100"/>
          <a:sy n="112" d="100"/>
        </p:scale>
        <p:origin x="176" y="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3288"/>
    </p:cViewPr>
  </p:sorterViewPr>
  <p:notesViewPr>
    <p:cSldViewPr>
      <p:cViewPr varScale="1">
        <p:scale>
          <a:sx n="53" d="100"/>
          <a:sy n="53" d="100"/>
        </p:scale>
        <p:origin x="-2640" y="-90"/>
      </p:cViewPr>
      <p:guideLst>
        <p:guide orient="horz" pos="3223"/>
        <p:guide pos="223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r>
              <a:rPr lang="de-DE" dirty="0"/>
              <a:t>Weitergabe oder Vervielfältigung nur mit Genehmigung des Autors</a:t>
            </a:r>
          </a:p>
        </p:txBody>
      </p:sp>
      <p:sp>
        <p:nvSpPr>
          <p:cNvPr id="1187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187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89F6080D-010B-4BB8-A880-C44531D4C9AB}" type="slidenum">
              <a:rPr lang="de-DE"/>
              <a:pPr>
                <a:defRPr/>
              </a:pPr>
              <a:t>‹#›</a:t>
            </a:fld>
            <a:endParaRPr lang="de-DE"/>
          </a:p>
        </p:txBody>
      </p:sp>
      <p:pic>
        <p:nvPicPr>
          <p:cNvPr id="23557" name="Picture 6" descr="logo_v6-nam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5713" y="61913"/>
            <a:ext cx="1844675" cy="431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1600732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19550" y="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434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0925"/>
            <a:ext cx="5680075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/>
              <a:t>Textmasterformate durch Klicken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</a:p>
        </p:txBody>
      </p:sp>
      <p:sp>
        <p:nvSpPr>
          <p:cNvPr id="1024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1024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19550" y="9721850"/>
            <a:ext cx="3078163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493" tIns="48247" rIns="96493" bIns="48247" numCol="1" anchor="b" anchorCtr="0" compatLnSpc="1">
            <a:prstTxWarp prst="textNoShape">
              <a:avLst/>
            </a:prstTxWarp>
          </a:bodyPr>
          <a:lstStyle>
            <a:lvl1pPr algn="r" defTabSz="965200">
              <a:defRPr sz="1300">
                <a:solidFill>
                  <a:schemeClr val="tx1"/>
                </a:solidFill>
                <a:effectLst/>
                <a:latin typeface="Arial" charset="0"/>
              </a:defRPr>
            </a:lvl1pPr>
          </a:lstStyle>
          <a:p>
            <a:pPr>
              <a:defRPr/>
            </a:pPr>
            <a:fld id="{0C6D6275-D5B4-459A-B2A3-212CA60D2300}" type="slidenum">
              <a:rPr lang="de-DE"/>
              <a:pPr>
                <a:defRPr/>
              </a:pPr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371972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esentation St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683568" y="1412776"/>
            <a:ext cx="7772400" cy="930027"/>
          </a:xfrm>
          <a:prstGeom prst="rect">
            <a:avLst/>
          </a:prstGeom>
        </p:spPr>
        <p:txBody>
          <a:bodyPr anchor="ctr"/>
          <a:lstStyle>
            <a:lvl1pPr algn="ctr">
              <a:defRPr sz="4400" b="1" cap="none" baseline="0">
                <a:solidFill>
                  <a:schemeClr val="bg1"/>
                </a:solidFill>
                <a:effectLst>
                  <a:outerShdw blurRad="38100" dist="50800" dir="5400000" algn="t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Black" panose="02000000000000000000" pitchFamily="2" charset="0"/>
              </a:defRPr>
            </a:lvl1pPr>
          </a:lstStyle>
          <a:p>
            <a:r>
              <a:rPr lang="de-DE" dirty="0" err="1"/>
              <a:t>Presentation</a:t>
            </a:r>
            <a:r>
              <a:rPr lang="de-DE" dirty="0"/>
              <a:t> Title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 hasCustomPrompt="1"/>
          </p:nvPr>
        </p:nvSpPr>
        <p:spPr>
          <a:xfrm>
            <a:off x="674440" y="6093296"/>
            <a:ext cx="4617640" cy="564083"/>
          </a:xfrm>
        </p:spPr>
        <p:txBody>
          <a:bodyPr anchor="t"/>
          <a:lstStyle>
            <a:lvl1pPr marL="0" indent="0" algn="l">
              <a:buNone/>
              <a:defRPr sz="2000" i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ea typeface="Roboto Condensed" panose="02000000000000000000" pitchFamily="2" charset="0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 err="1"/>
              <a:t>Presenter</a:t>
            </a:r>
            <a:r>
              <a:rPr lang="de-DE" dirty="0"/>
              <a:t> Name</a:t>
            </a:r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0" hasCustomPrompt="1"/>
          </p:nvPr>
        </p:nvSpPr>
        <p:spPr>
          <a:xfrm>
            <a:off x="684213" y="2781300"/>
            <a:ext cx="7772400" cy="935038"/>
          </a:xfrm>
        </p:spPr>
        <p:txBody>
          <a:bodyPr/>
          <a:lstStyle>
            <a:lvl1pPr marL="0" indent="0" algn="ctr">
              <a:buNone/>
              <a:defRPr baseline="0"/>
            </a:lvl1pPr>
          </a:lstStyle>
          <a:p>
            <a:pPr lvl="0"/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Subtitle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45665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23528" y="1700808"/>
            <a:ext cx="8229600" cy="2088232"/>
          </a:xfrm>
          <a:prstGeom prst="rect">
            <a:avLst/>
          </a:prstGeom>
        </p:spPr>
        <p:txBody>
          <a:bodyPr/>
          <a:lstStyle>
            <a:lvl1pPr>
              <a:defRPr sz="12000" b="1">
                <a:solidFill>
                  <a:srgbClr val="011F51"/>
                </a:solidFill>
                <a:effectLst>
                  <a:outerShdw blurRad="127000" dist="76200" dir="2700000" sx="104000" sy="104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en-US" dirty="0"/>
              <a:t>Demo</a:t>
            </a:r>
            <a:endParaRPr lang="de-DE" dirty="0"/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23850" y="4221087"/>
            <a:ext cx="8208963" cy="2160241"/>
          </a:xfrm>
        </p:spPr>
        <p:txBody>
          <a:bodyPr/>
          <a:lstStyle>
            <a:lvl1pPr algn="ctr">
              <a:defRPr baseline="0">
                <a:solidFill>
                  <a:srgbClr val="17175D"/>
                </a:solidFill>
              </a:defRPr>
            </a:lvl1pPr>
          </a:lstStyle>
          <a:p>
            <a:pPr lvl="0"/>
            <a:r>
              <a:rPr lang="en-US" dirty="0"/>
              <a:t>Description of demo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960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4437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Zwisch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rgbClr val="FFC000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3600" b="1" cap="none" baseline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 anchor="t"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Textmasterformate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3626368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611560" y="2498973"/>
            <a:ext cx="7772400" cy="1362075"/>
          </a:xfrm>
          <a:prstGeom prst="rect">
            <a:avLst/>
          </a:prstGeom>
          <a:solidFill>
            <a:schemeClr val="bg1"/>
          </a:solidFill>
          <a:ln w="76200">
            <a:noFill/>
          </a:ln>
          <a:effectLst>
            <a:outerShdw blurRad="228600" dist="101600" dir="2700000" sx="103000" sy="103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 cap="none" baseline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683568" y="4509120"/>
            <a:ext cx="7772400" cy="1500187"/>
          </a:xfrm>
        </p:spPr>
        <p:txBody>
          <a:bodyPr/>
          <a:lstStyle>
            <a:lvl1pPr marL="0" indent="0" algn="ctr">
              <a:buNone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dirty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057767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Stand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251520" y="1916832"/>
            <a:ext cx="8640960" cy="4392488"/>
          </a:xfrm>
        </p:spPr>
        <p:txBody>
          <a:bodyPr/>
          <a:lstStyle>
            <a:lvl1pPr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 defTabSz="444500">
              <a:buFont typeface="Arial" pitchFamily="34" charset="0"/>
              <a:buChar char="•"/>
              <a:tabLst>
                <a:tab pos="355600" algn="l"/>
                <a:tab pos="7620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tabLst>
                <a:tab pos="355600" algn="l"/>
                <a:tab pos="723900" algn="l"/>
                <a:tab pos="1168400" algn="l"/>
                <a:tab pos="1612900" algn="l"/>
                <a:tab pos="2057400" algn="l"/>
              </a:tabLst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458965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4008" y="1844824"/>
            <a:ext cx="4248472" cy="4464496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Textmasterformate durch Klicken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256678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Row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251520" y="1916832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251520" y="4149080"/>
            <a:ext cx="8640960" cy="2160240"/>
          </a:xfrm>
        </p:spPr>
        <p:txBody>
          <a:bodyPr/>
          <a:lstStyle>
            <a:lvl1pPr>
              <a:defRPr sz="2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  <a:lvl2pPr marL="742950" indent="-285750">
              <a:buFont typeface="Arial" pitchFamily="34" charset="0"/>
              <a:buChar char="•"/>
              <a:defRPr sz="2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2pPr>
            <a:lvl3pPr marL="1143000" indent="-228600">
              <a:buFont typeface="Arial" pitchFamily="34" charset="0"/>
              <a:buChar char="•"/>
              <a:defRPr sz="20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3pPr>
            <a:lvl4pPr marL="16002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4pPr>
            <a:lvl5pPr marL="2057400" indent="-228600">
              <a:buFont typeface="Arial" pitchFamily="34" charset="0"/>
              <a:buChar char="•"/>
              <a:defRPr sz="18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2807731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sole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0" y="476672"/>
            <a:ext cx="9144000" cy="792088"/>
          </a:xfrm>
          <a:prstGeom prst="rect">
            <a:avLst/>
          </a:prstGeom>
          <a:solidFill>
            <a:srgbClr val="008080"/>
          </a:solidFill>
        </p:spPr>
        <p:txBody>
          <a:bodyPr lIns="360000" anchor="ctr"/>
          <a:lstStyle>
            <a:lvl1pPr algn="l">
              <a:defRPr sz="3600" b="0">
                <a:solidFill>
                  <a:srgbClr val="FFFF00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Ubuntu Mono" panose="020B0509030602030204" pitchFamily="49" charset="0"/>
                <a:cs typeface="Ubuntu Mono" panose="020B0509030602030204" pitchFamily="49" charset="0"/>
              </a:defRPr>
            </a:lvl1pPr>
          </a:lstStyle>
          <a:p>
            <a:r>
              <a:rPr lang="de-DE" dirty="0"/>
              <a:t>Slide Headline</a:t>
            </a:r>
          </a:p>
        </p:txBody>
      </p:sp>
    </p:spTree>
    <p:extLst>
      <p:ext uri="{BB962C8B-B14F-4D97-AF65-F5344CB8AC3E}">
        <p14:creationId xmlns:p14="http://schemas.microsoft.com/office/powerpoint/2010/main" val="3943203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96858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werShell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2"/>
          <p:cNvSpPr>
            <a:spLocks noGrp="1"/>
          </p:cNvSpPr>
          <p:nvPr>
            <p:ph idx="1"/>
          </p:nvPr>
        </p:nvSpPr>
        <p:spPr>
          <a:xfrm>
            <a:off x="251520" y="260648"/>
            <a:ext cx="8640960" cy="6336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59453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7000">
              <a:srgbClr val="23238D"/>
            </a:gs>
            <a:gs pos="100000">
              <a:srgbClr val="011F51"/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/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6857999"/>
          </a:xfrm>
          <a:prstGeom prst="rect">
            <a:avLst/>
          </a:prstGeom>
        </p:spPr>
      </p:pic>
      <p:sp>
        <p:nvSpPr>
          <p:cNvPr id="22" name="Rechteck 21"/>
          <p:cNvSpPr/>
          <p:nvPr userDrawn="1"/>
        </p:nvSpPr>
        <p:spPr bwMode="auto">
          <a:xfrm>
            <a:off x="0" y="6000750"/>
            <a:ext cx="9144000" cy="85725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de-DE"/>
          </a:p>
        </p:txBody>
      </p:sp>
      <p:sp>
        <p:nvSpPr>
          <p:cNvPr id="126980" name="Text Box 4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sp>
        <p:nvSpPr>
          <p:cNvPr id="126983" name="Rectangle 7"/>
          <p:cNvSpPr>
            <a:spLocks noChangeArrowheads="1"/>
          </p:cNvSpPr>
          <p:nvPr/>
        </p:nvSpPr>
        <p:spPr bwMode="auto">
          <a:xfrm>
            <a:off x="533400" y="762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eaLnBrk="0" hangingPunct="0">
              <a:defRPr/>
            </a:pPr>
            <a:endParaRPr lang="de-DE" sz="1200" i="1">
              <a:solidFill>
                <a:schemeClr val="tx1"/>
              </a:solidFill>
              <a:effectLst/>
            </a:endParaRPr>
          </a:p>
        </p:txBody>
      </p:sp>
      <p:sp>
        <p:nvSpPr>
          <p:cNvPr id="2055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0663" y="1268760"/>
            <a:ext cx="8694737" cy="44271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26989" name="Text Box 13"/>
          <p:cNvSpPr txBox="1">
            <a:spLocks noChangeArrowheads="1"/>
          </p:cNvSpPr>
          <p:nvPr/>
        </p:nvSpPr>
        <p:spPr bwMode="auto">
          <a:xfrm>
            <a:off x="2362200" y="381000"/>
            <a:ext cx="563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  <a:defRPr/>
            </a:pPr>
            <a:endParaRPr lang="de-DE" sz="2400">
              <a:solidFill>
                <a:schemeClr val="tx1"/>
              </a:solidFill>
              <a:effectLst/>
            </a:endParaRPr>
          </a:p>
        </p:txBody>
      </p:sp>
      <p:pic>
        <p:nvPicPr>
          <p:cNvPr id="6" name="Grafik 5"/>
          <p:cNvPicPr>
            <a:picLocks noChangeAspect="1"/>
          </p:cNvPicPr>
          <p:nvPr userDrawn="1"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45" r="11678"/>
          <a:stretch/>
        </p:blipFill>
        <p:spPr>
          <a:xfrm>
            <a:off x="5908988" y="6021288"/>
            <a:ext cx="3055500" cy="70604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802" r:id="rId1"/>
    <p:sldLayoutId id="2147483804" r:id="rId2"/>
    <p:sldLayoutId id="2147483807" r:id="rId3"/>
    <p:sldLayoutId id="2147483803" r:id="rId4"/>
    <p:sldLayoutId id="2147483801" r:id="rId5"/>
    <p:sldLayoutId id="2147483808" r:id="rId6"/>
    <p:sldLayoutId id="2147483799" r:id="rId7"/>
    <p:sldLayoutId id="2147483814" r:id="rId8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28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Ubuntu Mono" panose="020B0509030602030204" pitchFamily="49" charset="0"/>
          <a:ea typeface="Roboto" panose="02000000000000000000" pitchFamily="2" charset="0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3528" y="332656"/>
            <a:ext cx="8496944" cy="61206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 userDrawn="1"/>
        </p:nvPicPr>
        <p:blipFill rotWithShape="1">
          <a:blip r:embed="rId4" cstate="print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339"/>
          <a:stretch/>
        </p:blipFill>
        <p:spPr>
          <a:xfrm>
            <a:off x="7047275" y="6383274"/>
            <a:ext cx="1989221" cy="430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6437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0" r:id="rId1"/>
    <p:sldLayoutId id="2147483811" r:id="rId2"/>
  </p:sldLayoutIdLst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Font typeface="Arial" pitchFamily="34" charset="0"/>
        <a:buNone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Ubuntu Mono" panose="020B0509030602030204" pitchFamily="49" charset="0"/>
          <a:ea typeface="+mn-ea"/>
          <a:cs typeface="Ubuntu Mono" panose="020B0509030602030204" pitchFamily="49" charset="0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9842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lucd.info/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s://communities.vmware.com/people/LucD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hyperlink" Target="https://twitter.com/LucD22" TargetMode="Externa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1245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Build an immutable application infrastructure with Nano Server, PowerShell DSC, and the</a:t>
            </a: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release pipeline </a:t>
            </a: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5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Ravikanth Chaganti</a:t>
            </a: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358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296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638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9082" y="6663423"/>
            <a:ext cx="787735" cy="121190"/>
          </a:xfrm>
          <a:prstGeom prst="rect">
            <a:avLst/>
          </a:prstGeom>
        </p:spPr>
      </p:pic>
      <p:sp>
        <p:nvSpPr>
          <p:cNvPr id="14" name="Rechteck 13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8" name="Rechteck 17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0" name="Grafik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21" name="Titel 1"/>
          <p:cNvSpPr txBox="1">
            <a:spLocks/>
          </p:cNvSpPr>
          <p:nvPr/>
        </p:nvSpPr>
        <p:spPr>
          <a:xfrm>
            <a:off x="755576" y="2925032"/>
            <a:ext cx="7704856" cy="208814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3600" dirty="0">
                <a:solidFill>
                  <a:schemeClr val="bg1"/>
                </a:solidFill>
              </a:rPr>
              <a:t>DSC in a vSphere Environment</a:t>
            </a:r>
            <a:endParaRPr lang="en-US" sz="36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22" name="Titel 1"/>
          <p:cNvSpPr txBox="1">
            <a:spLocks/>
          </p:cNvSpPr>
          <p:nvPr/>
        </p:nvSpPr>
        <p:spPr>
          <a:xfrm>
            <a:off x="971600" y="5589240"/>
            <a:ext cx="7772400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400" dirty="0">
                <a:solidFill>
                  <a:schemeClr val="bg1"/>
                </a:solidFill>
                <a:effectLst/>
                <a:latin typeface="+mn-lt"/>
              </a:rPr>
              <a:t>LucD</a:t>
            </a:r>
          </a:p>
        </p:txBody>
      </p:sp>
      <p:sp>
        <p:nvSpPr>
          <p:cNvPr id="23" name="Titel 1"/>
          <p:cNvSpPr txBox="1">
            <a:spLocks/>
          </p:cNvSpPr>
          <p:nvPr/>
        </p:nvSpPr>
        <p:spPr>
          <a:xfrm>
            <a:off x="4355976" y="1922037"/>
            <a:ext cx="643878" cy="36004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2017</a:t>
            </a:r>
            <a:endParaRPr lang="de-DE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lt"/>
            </a:endParaRPr>
          </a:p>
        </p:txBody>
      </p:sp>
      <p:pic>
        <p:nvPicPr>
          <p:cNvPr id="24" name="Grafik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79" y="6631618"/>
            <a:ext cx="1274481" cy="184800"/>
          </a:xfrm>
          <a:prstGeom prst="rect">
            <a:avLst/>
          </a:prstGeom>
        </p:spPr>
      </p:pic>
      <p:pic>
        <p:nvPicPr>
          <p:cNvPr id="25" name="Grafik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85" y="6490644"/>
            <a:ext cx="1048245" cy="466748"/>
          </a:xfrm>
          <a:prstGeom prst="rect">
            <a:avLst/>
          </a:prstGeom>
        </p:spPr>
      </p:pic>
      <p:pic>
        <p:nvPicPr>
          <p:cNvPr id="27" name="Grafik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90" y="6504881"/>
            <a:ext cx="876550" cy="438275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60" y="6663423"/>
            <a:ext cx="787735" cy="121190"/>
          </a:xfrm>
          <a:prstGeom prst="rect">
            <a:avLst/>
          </a:prstGeom>
        </p:spPr>
      </p:pic>
      <p:pic>
        <p:nvPicPr>
          <p:cNvPr id="29" name="Grafik 2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25" y="6644088"/>
            <a:ext cx="977324" cy="1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42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Folder with identical Name</a:t>
            </a:r>
          </a:p>
          <a:p>
            <a:pPr lvl="1"/>
            <a:r>
              <a:rPr lang="en-US" dirty="0" err="1"/>
              <a:t>FolderType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23" y="3140968"/>
            <a:ext cx="5412888" cy="226463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4330" y="1344850"/>
            <a:ext cx="3389670" cy="21520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1434" y="3569950"/>
            <a:ext cx="3572566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48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Traversing the vSphere tree</a:t>
            </a:r>
          </a:p>
          <a:p>
            <a:pPr lvl="1"/>
            <a:r>
              <a:rPr lang="en-US" dirty="0"/>
              <a:t>Legacy structure</a:t>
            </a:r>
          </a:p>
          <a:p>
            <a:pPr lvl="1"/>
            <a:r>
              <a:rPr lang="en-US" dirty="0"/>
              <a:t>“Parent” property absent for some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429000"/>
            <a:ext cx="3642923" cy="328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173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Simple, “clean” structure</a:t>
            </a:r>
          </a:p>
          <a:p>
            <a:r>
              <a:rPr lang="en-US" dirty="0"/>
              <a:t>Each resource, same layout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Birdseye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276747"/>
            <a:ext cx="2969009" cy="30482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603" y="2892667"/>
            <a:ext cx="4995656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3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Separate PS and </a:t>
            </a:r>
            <a:r>
              <a:rPr lang="en-US" dirty="0" err="1"/>
              <a:t>PowerCLI</a:t>
            </a:r>
            <a:r>
              <a:rPr lang="en-US" dirty="0"/>
              <a:t> code (</a:t>
            </a:r>
            <a:r>
              <a:rPr lang="en-US" dirty="0" err="1"/>
              <a:t>Vmware.Vim</a:t>
            </a:r>
            <a:r>
              <a:rPr lang="en-US" dirty="0"/>
              <a:t> types!)</a:t>
            </a:r>
          </a:p>
          <a:p>
            <a:r>
              <a:rPr lang="en-US" dirty="0"/>
              <a:t>All </a:t>
            </a:r>
            <a:r>
              <a:rPr lang="en-US" dirty="0" err="1"/>
              <a:t>PowerCLI</a:t>
            </a:r>
            <a:r>
              <a:rPr lang="en-US" dirty="0"/>
              <a:t> code in vSphereDSCHelper.ps1</a:t>
            </a:r>
          </a:p>
          <a:p>
            <a:pPr lvl="1"/>
            <a:r>
              <a:rPr lang="en-US" dirty="0"/>
              <a:t>Dot-source</a:t>
            </a:r>
          </a:p>
          <a:p>
            <a:pPr lvl="1"/>
            <a:r>
              <a:rPr lang="en-US" dirty="0"/>
              <a:t>Not elegant, but it works!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Birdseye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3861048"/>
            <a:ext cx="8028384" cy="208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336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Properties</a:t>
            </a:r>
          </a:p>
          <a:p>
            <a:pPr lvl="1"/>
            <a:r>
              <a:rPr lang="en-US" dirty="0"/>
              <a:t>Classes + inheritance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2996952"/>
            <a:ext cx="2755631" cy="356037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9483" y="3287882"/>
            <a:ext cx="2912323" cy="187220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8852" y="3284984"/>
            <a:ext cx="2899201" cy="2652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256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Test/Set/Get: only the logic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PowerCLI</a:t>
            </a:r>
            <a:r>
              <a:rPr lang="en-US" dirty="0"/>
              <a:t>!</a:t>
            </a:r>
          </a:p>
          <a:p>
            <a:pPr lvl="1"/>
            <a:r>
              <a:rPr lang="en-US" dirty="0"/>
              <a:t>State of an Object!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3552662"/>
            <a:ext cx="2448273" cy="316926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1920" y="2675850"/>
            <a:ext cx="4890227" cy="404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97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Logic beyond DSC functionality. Helper functions</a:t>
            </a:r>
          </a:p>
          <a:p>
            <a:r>
              <a:rPr lang="en-US" dirty="0"/>
              <a:t>“Knows” about vSphere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3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935" y="2996952"/>
            <a:ext cx="8667545" cy="357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61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PowerCLI</a:t>
            </a:r>
            <a:r>
              <a:rPr lang="en-US" dirty="0"/>
              <a:t> code in vSphereDSCHelper.ps1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4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767" y="2492896"/>
            <a:ext cx="8398402" cy="4204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86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Configuration file</a:t>
            </a:r>
          </a:p>
          <a:p>
            <a:r>
              <a:rPr lang="en-US" dirty="0"/>
              <a:t>Separate What from Where</a:t>
            </a:r>
          </a:p>
          <a:p>
            <a:r>
              <a:rPr lang="en-US" dirty="0"/>
              <a:t>Fixed Structural lines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5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01008"/>
            <a:ext cx="3109817" cy="319443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614" y="2942817"/>
            <a:ext cx="4964971" cy="37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8819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ConfigurationData</a:t>
            </a:r>
            <a:r>
              <a:rPr lang="en-US" dirty="0"/>
              <a:t> in .psd1 file</a:t>
            </a:r>
          </a:p>
          <a:p>
            <a:pPr lvl="1"/>
            <a:r>
              <a:rPr lang="en-US" dirty="0"/>
              <a:t>No variables</a:t>
            </a:r>
          </a:p>
          <a:p>
            <a:pPr lvl="2"/>
            <a:r>
              <a:rPr lang="en-US" dirty="0"/>
              <a:t>Use Configuration parameters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Enum</a:t>
            </a:r>
            <a:endParaRPr lang="en-US" dirty="0"/>
          </a:p>
          <a:p>
            <a:pPr lvl="2"/>
            <a:r>
              <a:rPr lang="en-US" dirty="0"/>
              <a:t>Use String</a:t>
            </a:r>
          </a:p>
          <a:p>
            <a:r>
              <a:rPr lang="en-US" dirty="0"/>
              <a:t>Source control!</a:t>
            </a:r>
          </a:p>
          <a:p>
            <a:pPr lvl="1"/>
            <a:r>
              <a:rPr lang="en-US" dirty="0"/>
              <a:t>Txt file </a:t>
            </a:r>
            <a:r>
              <a:rPr lang="en-US" dirty="0">
                <a:sym typeface="Wingdings" panose="05000000000000000000" pitchFamily="2" charset="2"/>
              </a:rPr>
              <a:t> diff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Details 6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9" y="5301208"/>
            <a:ext cx="9144000" cy="73687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3540" y="1628799"/>
            <a:ext cx="3631030" cy="3470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792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Agenda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bit of history</a:t>
            </a:r>
          </a:p>
          <a:p>
            <a:r>
              <a:rPr lang="en-US" dirty="0"/>
              <a:t>Concept</a:t>
            </a:r>
          </a:p>
          <a:p>
            <a:r>
              <a:rPr lang="en-US" dirty="0"/>
              <a:t>Choices</a:t>
            </a:r>
          </a:p>
          <a:p>
            <a:r>
              <a:rPr lang="en-US" dirty="0"/>
              <a:t>Bumps on the Road</a:t>
            </a:r>
          </a:p>
          <a:p>
            <a:r>
              <a:rPr lang="en-US" dirty="0"/>
              <a:t>Birdseye</a:t>
            </a:r>
          </a:p>
          <a:p>
            <a:r>
              <a:rPr lang="en-US" dirty="0"/>
              <a:t>Close Up</a:t>
            </a:r>
          </a:p>
          <a:p>
            <a:r>
              <a:rPr lang="en-US" dirty="0"/>
              <a:t>Reverse</a:t>
            </a:r>
          </a:p>
        </p:txBody>
      </p:sp>
    </p:spTree>
    <p:extLst>
      <p:ext uri="{BB962C8B-B14F-4D97-AF65-F5344CB8AC3E}">
        <p14:creationId xmlns:p14="http://schemas.microsoft.com/office/powerpoint/2010/main" val="20825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Configuration signed</a:t>
            </a:r>
          </a:p>
          <a:p>
            <a:pPr lvl="1"/>
            <a:r>
              <a:rPr lang="en-US" dirty="0"/>
              <a:t>Credentials encrypted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7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884" y="1484784"/>
            <a:ext cx="4200508" cy="13595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3276358"/>
            <a:ext cx="6338436" cy="23887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905" y="5734416"/>
            <a:ext cx="4411177" cy="7254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6140321"/>
            <a:ext cx="4438501" cy="60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682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Basic Helper functions</a:t>
            </a:r>
          </a:p>
          <a:p>
            <a:r>
              <a:rPr lang="en-US" dirty="0"/>
              <a:t>In vSphereDSCHelper.ps1</a:t>
            </a:r>
          </a:p>
          <a:p>
            <a:r>
              <a:rPr lang="en-US" dirty="0"/>
              <a:t>Functionality</a:t>
            </a:r>
          </a:p>
          <a:p>
            <a:pPr lvl="1"/>
            <a:r>
              <a:rPr lang="en-US" dirty="0"/>
              <a:t>vSphere server connect</a:t>
            </a:r>
          </a:p>
          <a:p>
            <a:pPr lvl="1"/>
            <a:r>
              <a:rPr lang="en-US" dirty="0"/>
              <a:t>Locate node (test for node + locate parent for new node)</a:t>
            </a:r>
          </a:p>
          <a:p>
            <a:pPr lvl="1"/>
            <a:r>
              <a:rPr lang="en-US" dirty="0"/>
              <a:t>Test if folder is correct</a:t>
            </a:r>
          </a:p>
          <a:p>
            <a:pPr lvl="1"/>
            <a:r>
              <a:rPr lang="en-US" dirty="0"/>
              <a:t>Test if parent is correct</a:t>
            </a:r>
          </a:p>
          <a:p>
            <a:pPr lvl="1"/>
            <a:r>
              <a:rPr lang="en-US" dirty="0"/>
              <a:t>Move a node to a location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Detail 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3682" y="1268760"/>
            <a:ext cx="4218798" cy="54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234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Combined resources</a:t>
            </a:r>
          </a:p>
          <a:p>
            <a:r>
              <a:rPr lang="en-US" dirty="0"/>
              <a:t>Populate VCSA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004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/>
              <a:t>Add more resources</a:t>
            </a:r>
          </a:p>
          <a:p>
            <a:r>
              <a:rPr lang="en-US" dirty="0"/>
              <a:t>Improve testing (Pester)</a:t>
            </a:r>
          </a:p>
          <a:p>
            <a:pPr lvl="1"/>
            <a:r>
              <a:rPr lang="en-US" dirty="0"/>
              <a:t>Unit: quite simple</a:t>
            </a:r>
          </a:p>
          <a:p>
            <a:pPr lvl="1"/>
            <a:r>
              <a:rPr lang="en-US" dirty="0"/>
              <a:t>Integration: requires Greenfield/sandbox</a:t>
            </a:r>
          </a:p>
          <a:p>
            <a:pPr lvl="2"/>
            <a:r>
              <a:rPr lang="en-US" dirty="0"/>
              <a:t>Better ideas welcome</a:t>
            </a:r>
          </a:p>
          <a:p>
            <a:r>
              <a:rPr lang="en-US" dirty="0"/>
              <a:t>Provide (easy) test environment setup</a:t>
            </a:r>
          </a:p>
          <a:p>
            <a:pPr lvl="1"/>
            <a:r>
              <a:rPr lang="en-US" dirty="0"/>
              <a:t>I used Vagrant</a:t>
            </a:r>
          </a:p>
          <a:p>
            <a:pPr lvl="1"/>
            <a:r>
              <a:rPr lang="en-US" dirty="0"/>
              <a:t>DSC based?</a:t>
            </a:r>
          </a:p>
          <a:p>
            <a:r>
              <a:rPr lang="en-US" dirty="0"/>
              <a:t>Add Tooling (remember DSC is a framework)</a:t>
            </a:r>
          </a:p>
          <a:p>
            <a:pPr lvl="1"/>
            <a:r>
              <a:rPr lang="en-US" dirty="0"/>
              <a:t>Environment </a:t>
            </a:r>
            <a:r>
              <a:rPr lang="en-US" dirty="0">
                <a:sym typeface="Wingdings" panose="05000000000000000000" pitchFamily="2" charset="2"/>
              </a:rPr>
              <a:t> Configuration files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Developments</a:t>
            </a:r>
          </a:p>
        </p:txBody>
      </p:sp>
    </p:spTree>
    <p:extLst>
      <p:ext uri="{BB962C8B-B14F-4D97-AF65-F5344CB8AC3E}">
        <p14:creationId xmlns:p14="http://schemas.microsoft.com/office/powerpoint/2010/main" val="2993930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BitBucket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Github</a:t>
            </a:r>
            <a:endParaRPr lang="en-US" dirty="0"/>
          </a:p>
          <a:p>
            <a:r>
              <a:rPr lang="en-US" dirty="0"/>
              <a:t>Creating a new resource is simple</a:t>
            </a:r>
          </a:p>
          <a:p>
            <a:pPr lvl="1"/>
            <a:r>
              <a:rPr lang="en-US" dirty="0"/>
              <a:t>Blogpost cookbook style following</a:t>
            </a:r>
          </a:p>
          <a:p>
            <a:r>
              <a:rPr lang="en-US" dirty="0"/>
              <a:t>Logic is copy/paste + minor edit</a:t>
            </a:r>
          </a:p>
          <a:p>
            <a:r>
              <a:rPr lang="en-US" dirty="0"/>
              <a:t>Helper functions require </a:t>
            </a:r>
            <a:r>
              <a:rPr lang="en-US" dirty="0" err="1"/>
              <a:t>PowerCLI</a:t>
            </a:r>
            <a:endParaRPr lang="en-US" dirty="0"/>
          </a:p>
          <a:p>
            <a:pPr lvl="1"/>
            <a:r>
              <a:rPr lang="en-US" dirty="0"/>
              <a:t>Prototyping with </a:t>
            </a:r>
            <a:r>
              <a:rPr lang="en-US" dirty="0" err="1"/>
              <a:t>PowerCLI</a:t>
            </a:r>
            <a:r>
              <a:rPr lang="en-US" dirty="0"/>
              <a:t> cmdlets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Join in!</a:t>
            </a:r>
          </a:p>
        </p:txBody>
      </p:sp>
    </p:spTree>
    <p:extLst>
      <p:ext uri="{BB962C8B-B14F-4D97-AF65-F5344CB8AC3E}">
        <p14:creationId xmlns:p14="http://schemas.microsoft.com/office/powerpoint/2010/main" val="81340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392488"/>
          </a:xfrm>
        </p:spPr>
        <p:txBody>
          <a:bodyPr/>
          <a:lstStyle/>
          <a:p>
            <a:r>
              <a:rPr lang="en-US" dirty="0"/>
              <a:t>vSphereDSC.psm1</a:t>
            </a:r>
          </a:p>
          <a:p>
            <a:pPr lvl="1"/>
            <a:r>
              <a:rPr lang="en-US" dirty="0"/>
              <a:t>Copy an existing resource</a:t>
            </a:r>
          </a:p>
          <a:p>
            <a:pPr lvl="1"/>
            <a:r>
              <a:rPr lang="en-US" dirty="0"/>
              <a:t>Define class properties (Key &amp; Mandatory!)</a:t>
            </a:r>
          </a:p>
          <a:p>
            <a:pPr lvl="1"/>
            <a:r>
              <a:rPr lang="en-US" dirty="0"/>
              <a:t>Review Get-Set-Test </a:t>
            </a:r>
            <a:r>
              <a:rPr lang="en-US" dirty="0">
                <a:sym typeface="Wingdings" panose="05000000000000000000" pitchFamily="2" charset="2"/>
              </a:rPr>
              <a:t> minimal change</a:t>
            </a:r>
          </a:p>
          <a:p>
            <a:r>
              <a:rPr lang="en-US" dirty="0">
                <a:sym typeface="Wingdings" panose="05000000000000000000" pitchFamily="2" charset="2"/>
              </a:rPr>
              <a:t>vSphereDSCHelper.ps1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Same set of functions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New/Remove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Test/</a:t>
            </a:r>
            <a:r>
              <a:rPr lang="en-US" dirty="0" err="1">
                <a:sym typeface="Wingdings" panose="05000000000000000000" pitchFamily="2" charset="2"/>
              </a:rPr>
              <a:t>TestState</a:t>
            </a:r>
            <a:r>
              <a:rPr lang="en-US" dirty="0">
                <a:sym typeface="Wingdings" panose="05000000000000000000" pitchFamily="2" charset="2"/>
              </a:rPr>
              <a:t>/</a:t>
            </a:r>
            <a:r>
              <a:rPr lang="en-US" dirty="0" err="1">
                <a:sym typeface="Wingdings" panose="05000000000000000000" pitchFamily="2" charset="2"/>
              </a:rPr>
              <a:t>SetState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dirty="0">
                <a:sym typeface="Wingdings" panose="05000000000000000000" pitchFamily="2" charset="2"/>
              </a:rPr>
              <a:t>Proto-typing: </a:t>
            </a:r>
            <a:r>
              <a:rPr lang="en-US" dirty="0" err="1">
                <a:sym typeface="Wingdings" panose="05000000000000000000" pitchFamily="2" charset="2"/>
              </a:rPr>
              <a:t>PowerCLI</a:t>
            </a:r>
            <a:r>
              <a:rPr lang="en-US" dirty="0">
                <a:sym typeface="Wingdings" panose="05000000000000000000" pitchFamily="2" charset="2"/>
              </a:rPr>
              <a:t> cmdlets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Production: API methods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structure</a:t>
            </a:r>
          </a:p>
        </p:txBody>
      </p:sp>
    </p:spTree>
    <p:extLst>
      <p:ext uri="{BB962C8B-B14F-4D97-AF65-F5344CB8AC3E}">
        <p14:creationId xmlns:p14="http://schemas.microsoft.com/office/powerpoint/2010/main" val="1892612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 err="1"/>
              <a:t>vSphereDSC</a:t>
            </a:r>
            <a:r>
              <a:rPr lang="en-US" dirty="0"/>
              <a:t> Resource module allows vSphere configuration through </a:t>
            </a:r>
            <a:r>
              <a:rPr lang="en-US" b="1" dirty="0"/>
              <a:t>Configuration</a:t>
            </a:r>
            <a:r>
              <a:rPr lang="en-US" dirty="0"/>
              <a:t> files</a:t>
            </a:r>
          </a:p>
          <a:p>
            <a:r>
              <a:rPr lang="en-US" dirty="0"/>
              <a:t>How can we get </a:t>
            </a:r>
            <a:r>
              <a:rPr lang="en-US" b="1" dirty="0"/>
              <a:t>Configuration</a:t>
            </a:r>
            <a:r>
              <a:rPr lang="en-US" dirty="0"/>
              <a:t> files for an existing vSphere environment?</a:t>
            </a:r>
          </a:p>
          <a:p>
            <a:pPr lvl="1"/>
            <a:r>
              <a:rPr lang="en-US" dirty="0"/>
              <a:t>Painstakingly write it out</a:t>
            </a:r>
          </a:p>
          <a:p>
            <a:pPr lvl="1"/>
            <a:r>
              <a:rPr lang="en-US" dirty="0"/>
              <a:t>Automate that process</a:t>
            </a:r>
          </a:p>
          <a:p>
            <a:r>
              <a:rPr lang="en-US" dirty="0"/>
              <a:t>Why would we need such Configuration files?</a:t>
            </a:r>
          </a:p>
          <a:p>
            <a:pPr lvl="1"/>
            <a:r>
              <a:rPr lang="en-US" dirty="0"/>
              <a:t>SDDC</a:t>
            </a:r>
          </a:p>
          <a:p>
            <a:pPr lvl="1"/>
            <a:r>
              <a:rPr lang="en-US" dirty="0"/>
              <a:t>Diffs</a:t>
            </a:r>
          </a:p>
          <a:p>
            <a:pPr lvl="1"/>
            <a:r>
              <a:rPr lang="en-US" dirty="0"/>
              <a:t>Audit</a:t>
            </a:r>
          </a:p>
          <a:p>
            <a:pPr lvl="1"/>
            <a:r>
              <a:rPr lang="en-US" dirty="0"/>
              <a:t>….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Reverse</a:t>
            </a:r>
          </a:p>
        </p:txBody>
      </p:sp>
    </p:spTree>
    <p:extLst>
      <p:ext uri="{BB962C8B-B14F-4D97-AF65-F5344CB8AC3E}">
        <p14:creationId xmlns:p14="http://schemas.microsoft.com/office/powerpoint/2010/main" val="3073074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027" y="353301"/>
            <a:ext cx="6712333" cy="5946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036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/>
              <a:t>DSC-Class.Info.ps1</a:t>
            </a:r>
          </a:p>
          <a:p>
            <a:r>
              <a:rPr lang="en-US" dirty="0"/>
              <a:t>Extracting Class information</a:t>
            </a:r>
          </a:p>
          <a:p>
            <a:r>
              <a:rPr lang="en-US" dirty="0"/>
              <a:t>Input .psm1 file</a:t>
            </a:r>
          </a:p>
          <a:p>
            <a:r>
              <a:rPr lang="en-US" dirty="0"/>
              <a:t>Use Abstract Syntax Tree (AST)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DSCClassInfo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5905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48" y="691659"/>
            <a:ext cx="8949704" cy="5474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459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SDDC: one way is DSC</a:t>
            </a:r>
          </a:p>
          <a:p>
            <a:pPr lvl="1"/>
            <a:r>
              <a:rPr lang="en-US" dirty="0" err="1"/>
              <a:t>PowerCLI</a:t>
            </a:r>
            <a:r>
              <a:rPr lang="en-US" dirty="0"/>
              <a:t> is my tool of choice</a:t>
            </a:r>
          </a:p>
          <a:p>
            <a:pPr lvl="1"/>
            <a:r>
              <a:rPr lang="en-US" dirty="0"/>
              <a:t>PowerShell</a:t>
            </a:r>
          </a:p>
          <a:p>
            <a:r>
              <a:rPr lang="en-US" dirty="0" err="1"/>
              <a:t>VMworld</a:t>
            </a:r>
            <a:r>
              <a:rPr lang="en-US" dirty="0"/>
              <a:t> 2015</a:t>
            </a:r>
          </a:p>
          <a:p>
            <a:pPr lvl="1"/>
            <a:r>
              <a:rPr lang="en-US" dirty="0"/>
              <a:t> First public repo GitHub</a:t>
            </a:r>
          </a:p>
          <a:p>
            <a:r>
              <a:rPr lang="en-US" dirty="0"/>
              <a:t>PowerShell v5 (Feb 2016)</a:t>
            </a:r>
          </a:p>
          <a:p>
            <a:r>
              <a:rPr lang="en-US" dirty="0"/>
              <a:t>Hackathons </a:t>
            </a:r>
            <a:r>
              <a:rPr lang="en-US" dirty="0" err="1"/>
              <a:t>VMworld</a:t>
            </a:r>
            <a:r>
              <a:rPr lang="en-US" dirty="0"/>
              <a:t> 2016</a:t>
            </a:r>
          </a:p>
          <a:p>
            <a:r>
              <a:rPr lang="en-US" dirty="0"/>
              <a:t>PowerCLI v6.5R1 (Nov 2016)</a:t>
            </a:r>
          </a:p>
          <a:p>
            <a:r>
              <a:rPr lang="en-US" dirty="0"/>
              <a:t>PowerShell v5.1 ()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0112" y="2420888"/>
            <a:ext cx="2633700" cy="2475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72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8680"/>
            <a:ext cx="9144000" cy="5192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521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4889" y="476672"/>
            <a:ext cx="9144000" cy="792088"/>
          </a:xfrm>
        </p:spPr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InventoryPlus</a:t>
            </a:r>
            <a:r>
              <a:rPr lang="en-US" dirty="0"/>
              <a:t> 1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/>
              <a:t>The Get-Inventory cmdlet does not return all object we want</a:t>
            </a:r>
          </a:p>
          <a:p>
            <a:r>
              <a:rPr lang="en-US" dirty="0"/>
              <a:t>There is a requirement to see “all” paths for objects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3224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46" y="836712"/>
            <a:ext cx="8363864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6994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851" y="688610"/>
            <a:ext cx="8608298" cy="54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46232"/>
            <a:ext cx="9144000" cy="396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331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4889" y="476672"/>
            <a:ext cx="9144000" cy="792088"/>
          </a:xfrm>
        </p:spPr>
        <p:txBody>
          <a:bodyPr/>
          <a:lstStyle/>
          <a:p>
            <a:r>
              <a:rPr lang="en-US" dirty="0"/>
              <a:t>Get-</a:t>
            </a:r>
            <a:r>
              <a:rPr lang="en-US" dirty="0" err="1"/>
              <a:t>InventoryPlus</a:t>
            </a:r>
            <a:r>
              <a:rPr lang="en-US" dirty="0"/>
              <a:t> 2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/>
              <a:t>Some objects only visible through ESXi node!</a:t>
            </a:r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060848"/>
            <a:ext cx="5054022" cy="461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65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4889" y="476672"/>
            <a:ext cx="9144000" cy="792088"/>
          </a:xfrm>
        </p:spPr>
        <p:txBody>
          <a:bodyPr/>
          <a:lstStyle/>
          <a:p>
            <a:r>
              <a:rPr lang="en-US" dirty="0"/>
              <a:t>KB-DSC 1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/>
              <a:t>Configuration data needs the values for the “where” data</a:t>
            </a:r>
          </a:p>
          <a:p>
            <a:r>
              <a:rPr lang="en-US" dirty="0"/>
              <a:t>This DB contains the formula on how get the value for a class/property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2914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00"/>
            <a:ext cx="9144000" cy="452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9224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4889" y="476672"/>
            <a:ext cx="9144000" cy="792088"/>
          </a:xfrm>
        </p:spPr>
        <p:txBody>
          <a:bodyPr/>
          <a:lstStyle/>
          <a:p>
            <a:r>
              <a:rPr lang="en-US" dirty="0"/>
              <a:t>KB-DSC 2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ValType</a:t>
            </a:r>
            <a:r>
              <a:rPr lang="en-US" dirty="0"/>
              <a:t> and </a:t>
            </a:r>
            <a:r>
              <a:rPr lang="en-US" dirty="0" err="1"/>
              <a:t>ValInfo</a:t>
            </a:r>
            <a:r>
              <a:rPr lang="en-US" dirty="0"/>
              <a:t> fields indicate how a value can be retrieved</a:t>
            </a:r>
          </a:p>
          <a:p>
            <a:r>
              <a:rPr lang="en-US" dirty="0"/>
              <a:t>Currently there are following options</a:t>
            </a:r>
          </a:p>
          <a:p>
            <a:pPr lvl="1"/>
            <a:r>
              <a:rPr lang="en-US" dirty="0"/>
              <a:t>FIX: a constant value</a:t>
            </a:r>
          </a:p>
          <a:p>
            <a:pPr lvl="1"/>
            <a:r>
              <a:rPr lang="en-US" dirty="0"/>
              <a:t>CALC: property, the current object is in $object</a:t>
            </a:r>
          </a:p>
          <a:p>
            <a:pPr lvl="1"/>
            <a:r>
              <a:rPr lang="en-US" dirty="0"/>
              <a:t>FCALC: function to calculate the value</a:t>
            </a:r>
          </a:p>
          <a:p>
            <a:pPr lvl="1"/>
            <a:r>
              <a:rPr lang="en-US" dirty="0"/>
              <a:t>SECDB: values that shall be stored secure (under work!)</a:t>
            </a:r>
          </a:p>
          <a:p>
            <a:pPr lvl="1"/>
            <a:r>
              <a:rPr lang="en-US" dirty="0"/>
              <a:t>NIL: entry not needed in </a:t>
            </a:r>
            <a:r>
              <a:rPr lang="en-US" dirty="0" err="1"/>
              <a:t>ConfigurationData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2337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4889" y="476672"/>
            <a:ext cx="9144000" cy="792088"/>
          </a:xfrm>
        </p:spPr>
        <p:txBody>
          <a:bodyPr/>
          <a:lstStyle/>
          <a:p>
            <a:r>
              <a:rPr lang="en-US" dirty="0"/>
              <a:t>Sec-DB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/>
              <a:t>Credentials can not be extracted</a:t>
            </a:r>
          </a:p>
          <a:p>
            <a:r>
              <a:rPr lang="en-US" dirty="0"/>
              <a:t>Sensitive information (e.g. License keys) in an encrypted DB</a:t>
            </a:r>
          </a:p>
          <a:p>
            <a:r>
              <a:rPr lang="en-US" dirty="0"/>
              <a:t>Still looking for the better solution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68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vSphere Servers: closed box</a:t>
            </a:r>
          </a:p>
          <a:p>
            <a:pPr lvl="1"/>
            <a:r>
              <a:rPr lang="en-US" dirty="0" err="1"/>
              <a:t>vCenter</a:t>
            </a:r>
            <a:r>
              <a:rPr lang="en-US" dirty="0"/>
              <a:t> (VCSA)</a:t>
            </a:r>
          </a:p>
          <a:p>
            <a:pPr lvl="1"/>
            <a:r>
              <a:rPr lang="en-US" dirty="0" err="1"/>
              <a:t>ESXi</a:t>
            </a:r>
            <a:r>
              <a:rPr lang="en-US" dirty="0"/>
              <a:t> node</a:t>
            </a:r>
          </a:p>
          <a:p>
            <a:r>
              <a:rPr lang="en-US" dirty="0" err="1"/>
              <a:t>vEngine</a:t>
            </a:r>
            <a:endParaRPr lang="en-US" dirty="0"/>
          </a:p>
          <a:p>
            <a:pPr lvl="1"/>
            <a:r>
              <a:rPr lang="en-US" dirty="0"/>
              <a:t>LCM</a:t>
            </a:r>
          </a:p>
          <a:p>
            <a:pPr lvl="1"/>
            <a:r>
              <a:rPr lang="en-US" dirty="0" err="1"/>
              <a:t>PowerCLI</a:t>
            </a:r>
            <a:endParaRPr lang="en-US" dirty="0"/>
          </a:p>
          <a:p>
            <a:pPr lvl="1"/>
            <a:r>
              <a:rPr lang="en-US" dirty="0"/>
              <a:t>Connects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Concept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7848" y="2420888"/>
            <a:ext cx="4752528" cy="3547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63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-34889" y="476672"/>
            <a:ext cx="9144000" cy="792088"/>
          </a:xfrm>
        </p:spPr>
        <p:txBody>
          <a:bodyPr/>
          <a:lstStyle/>
          <a:p>
            <a:r>
              <a:rPr lang="en-US" dirty="0"/>
              <a:t>New-DSC-Config</a:t>
            </a:r>
          </a:p>
        </p:txBody>
      </p:sp>
      <p:sp>
        <p:nvSpPr>
          <p:cNvPr id="5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/>
              <a:t>Combines information from the 4 data files</a:t>
            </a:r>
          </a:p>
          <a:p>
            <a:r>
              <a:rPr lang="en-US" dirty="0"/>
              <a:t>Creates  the Configuration data file (.psmd1)</a:t>
            </a:r>
          </a:p>
          <a:p>
            <a:r>
              <a:rPr lang="en-US" dirty="0"/>
              <a:t>DSC properties are retrieved/calculated via DSCKB entries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760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07613"/>
            <a:ext cx="9144000" cy="5042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74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9752" y="277348"/>
            <a:ext cx="4320479" cy="6099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85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484784"/>
            <a:ext cx="8640960" cy="4392488"/>
          </a:xfrm>
        </p:spPr>
        <p:txBody>
          <a:bodyPr/>
          <a:lstStyle/>
          <a:p>
            <a:r>
              <a:rPr lang="en-US" dirty="0"/>
              <a:t>Current environment to SDDC</a:t>
            </a:r>
          </a:p>
          <a:p>
            <a:pPr lvl="1"/>
            <a:r>
              <a:rPr lang="en-US" dirty="0"/>
              <a:t>Version control</a:t>
            </a:r>
          </a:p>
          <a:p>
            <a:pPr lvl="1"/>
            <a:r>
              <a:rPr lang="en-US" dirty="0"/>
              <a:t>Diffs</a:t>
            </a:r>
          </a:p>
          <a:p>
            <a:r>
              <a:rPr lang="en-US" dirty="0"/>
              <a:t>Replicate the environment</a:t>
            </a:r>
          </a:p>
          <a:p>
            <a:pPr lvl="1"/>
            <a:r>
              <a:rPr lang="en-US" dirty="0"/>
              <a:t>DRM (see also SDDC)</a:t>
            </a:r>
          </a:p>
          <a:p>
            <a:pPr lvl="1"/>
            <a:r>
              <a:rPr lang="en-US" dirty="0"/>
              <a:t>Lab/</a:t>
            </a:r>
            <a:r>
              <a:rPr lang="en-US" dirty="0" err="1"/>
              <a:t>GreenField</a:t>
            </a:r>
            <a:endParaRPr lang="en-US" dirty="0"/>
          </a:p>
          <a:p>
            <a:r>
              <a:rPr lang="en-US" dirty="0"/>
              <a:t>Migration: full or partial migration of environment</a:t>
            </a:r>
          </a:p>
          <a:p>
            <a:pPr lvl="1"/>
            <a:r>
              <a:rPr lang="en-US" dirty="0"/>
              <a:t>New platform</a:t>
            </a:r>
          </a:p>
          <a:p>
            <a:pPr lvl="1"/>
            <a:r>
              <a:rPr lang="en-US" dirty="0"/>
              <a:t>Upgrade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Cases</a:t>
            </a:r>
          </a:p>
        </p:txBody>
      </p:sp>
    </p:spTree>
    <p:extLst>
      <p:ext uri="{BB962C8B-B14F-4D97-AF65-F5344CB8AC3E}">
        <p14:creationId xmlns:p14="http://schemas.microsoft.com/office/powerpoint/2010/main" val="293883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0" y="908720"/>
            <a:ext cx="9144000" cy="792088"/>
          </a:xfrm>
          <a:prstGeom prst="rect">
            <a:avLst/>
          </a:prstGeom>
        </p:spPr>
        <p:txBody>
          <a:bodyPr/>
          <a:lstStyle/>
          <a:p>
            <a:r>
              <a:rPr lang="de-DE" dirty="0"/>
              <a:t>Summary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New release –eq New features</a:t>
            </a:r>
          </a:p>
          <a:p>
            <a:r>
              <a:rPr lang="de-DE" dirty="0"/>
              <a:t>Why pick DSC class-based resources</a:t>
            </a:r>
          </a:p>
          <a:p>
            <a:r>
              <a:rPr lang="de-DE" dirty="0"/>
              <a:t>How to handle a target without a LCM</a:t>
            </a:r>
          </a:p>
          <a:p>
            <a:r>
              <a:rPr lang="de-DE" dirty="0"/>
              <a:t>Legacy systems –ne Logical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09724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err="1"/>
              <a:t>Now</a:t>
            </a:r>
            <a:r>
              <a:rPr lang="de-DE" dirty="0"/>
              <a:t>: 15 min break</a:t>
            </a:r>
          </a:p>
          <a:p>
            <a:endParaRPr lang="de-DE" dirty="0"/>
          </a:p>
          <a:p>
            <a:r>
              <a:rPr lang="de-DE" dirty="0"/>
              <a:t>Grab a </a:t>
            </a:r>
            <a:r>
              <a:rPr lang="de-DE" dirty="0" err="1"/>
              <a:t>coffee</a:t>
            </a:r>
            <a:endParaRPr lang="de-DE" dirty="0"/>
          </a:p>
          <a:p>
            <a:r>
              <a:rPr lang="de-DE" dirty="0" err="1"/>
              <a:t>Stay</a:t>
            </a:r>
            <a:r>
              <a:rPr lang="de-DE" dirty="0"/>
              <a:t> </a:t>
            </a:r>
            <a:r>
              <a:rPr lang="de-DE" dirty="0" err="1"/>
              <a:t>here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enjoy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endParaRPr lang="de-DE" dirty="0"/>
          </a:p>
          <a:p>
            <a:r>
              <a:rPr lang="de-DE" dirty="0"/>
              <a:t>Change </a:t>
            </a:r>
            <a:r>
              <a:rPr lang="de-DE" dirty="0" err="1"/>
              <a:t>track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switch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another</a:t>
            </a:r>
            <a:r>
              <a:rPr lang="de-DE" dirty="0"/>
              <a:t> </a:t>
            </a:r>
            <a:r>
              <a:rPr lang="de-DE" dirty="0" err="1"/>
              <a:t>room</a:t>
            </a:r>
            <a:endParaRPr lang="de-DE" dirty="0"/>
          </a:p>
          <a:p>
            <a:endParaRPr lang="de-DE" dirty="0"/>
          </a:p>
          <a:p>
            <a:r>
              <a:rPr lang="de-DE" dirty="0" err="1"/>
              <a:t>Ask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meet</a:t>
            </a:r>
            <a:r>
              <a:rPr lang="de-DE" dirty="0"/>
              <a:t> </a:t>
            </a:r>
            <a:r>
              <a:rPr lang="de-DE" dirty="0" err="1"/>
              <a:t>me</a:t>
            </a:r>
            <a:r>
              <a:rPr lang="de-DE" dirty="0"/>
              <a:t> in a </a:t>
            </a:r>
            <a:r>
              <a:rPr lang="de-DE" dirty="0" err="1"/>
              <a:t>breakout</a:t>
            </a:r>
            <a:r>
              <a:rPr lang="de-DE" dirty="0"/>
              <a:t> </a:t>
            </a:r>
            <a:r>
              <a:rPr lang="de-DE" dirty="0" err="1"/>
              <a:t>session</a:t>
            </a:r>
            <a:r>
              <a:rPr lang="de-DE" dirty="0"/>
              <a:t> </a:t>
            </a:r>
            <a:r>
              <a:rPr lang="de-DE" dirty="0" err="1"/>
              <a:t>room</a:t>
            </a:r>
            <a:r>
              <a:rPr lang="de-DE" dirty="0"/>
              <a:t> </a:t>
            </a:r>
            <a:r>
              <a:rPr lang="de-DE" dirty="0" err="1"/>
              <a:t>afterwards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Next </a:t>
            </a:r>
            <a:r>
              <a:rPr lang="de-DE" dirty="0" err="1"/>
              <a:t>Steps</a:t>
            </a:r>
            <a:r>
              <a:rPr lang="de-DE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3397310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Questions</a:t>
            </a:r>
            <a:r>
              <a:rPr lang="de-DE" dirty="0"/>
              <a:t>?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84402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xfrm>
            <a:off x="251520" y="1556792"/>
            <a:ext cx="8640960" cy="4752528"/>
          </a:xfrm>
        </p:spPr>
        <p:txBody>
          <a:bodyPr/>
          <a:lstStyle/>
          <a:p>
            <a:r>
              <a:rPr lang="en-US" dirty="0"/>
              <a:t>Luc </a:t>
            </a:r>
            <a:r>
              <a:rPr lang="en-US" dirty="0" err="1"/>
              <a:t>Dekens</a:t>
            </a:r>
            <a:endParaRPr lang="en-US" dirty="0"/>
          </a:p>
          <a:p>
            <a:r>
              <a:rPr lang="en-US" dirty="0"/>
              <a:t>Belgium (the Flemish part)</a:t>
            </a:r>
          </a:p>
          <a:p>
            <a:r>
              <a:rPr lang="en-US" dirty="0" err="1"/>
              <a:t>Virtualisation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 PowerShell/</a:t>
            </a:r>
            <a:r>
              <a:rPr lang="en-US" dirty="0" err="1">
                <a:sym typeface="Wingdings" panose="05000000000000000000" pitchFamily="2" charset="2"/>
              </a:rPr>
              <a:t>PowerCLI</a:t>
            </a:r>
            <a:r>
              <a:rPr lang="en-US" dirty="0">
                <a:sym typeface="Wingdings" panose="05000000000000000000" pitchFamily="2" charset="2"/>
              </a:rPr>
              <a:t>  SDDC  DSC</a:t>
            </a:r>
          </a:p>
          <a:p>
            <a:r>
              <a:rPr lang="en-US" dirty="0" err="1">
                <a:sym typeface="Wingdings" panose="05000000000000000000" pitchFamily="2" charset="2"/>
              </a:rPr>
              <a:t>PowerCLI</a:t>
            </a:r>
            <a:r>
              <a:rPr lang="en-US" dirty="0">
                <a:sym typeface="Wingdings" panose="05000000000000000000" pitchFamily="2" charset="2"/>
              </a:rPr>
              <a:t> Reference 1 </a:t>
            </a:r>
            <a:r>
              <a:rPr lang="en-US" dirty="0" err="1">
                <a:sym typeface="Wingdings" panose="05000000000000000000" pitchFamily="2" charset="2"/>
              </a:rPr>
              <a:t>ed</a:t>
            </a:r>
            <a:r>
              <a:rPr lang="en-US" dirty="0">
                <a:sym typeface="Wingdings" panose="05000000000000000000" pitchFamily="2" charset="2"/>
              </a:rPr>
              <a:t> &amp; 2 </a:t>
            </a:r>
            <a:r>
              <a:rPr lang="en-US" dirty="0" err="1">
                <a:sym typeface="Wingdings" panose="05000000000000000000" pitchFamily="2" charset="2"/>
              </a:rPr>
              <a:t>ed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VMTN Community		</a:t>
            </a:r>
            <a:r>
              <a:rPr lang="en-US" dirty="0" err="1">
                <a:solidFill>
                  <a:schemeClr val="accent6">
                    <a:lumMod val="20000"/>
                    <a:lumOff val="80000"/>
                  </a:schemeClr>
                </a:solidFill>
                <a:sym typeface="Wingdings" panose="05000000000000000000" pitchFamily="2" charset="2"/>
                <a:hlinkClick r:id="rId2"/>
              </a:rPr>
              <a:t>LucD</a:t>
            </a:r>
            <a:endParaRPr lang="en-US" dirty="0">
              <a:solidFill>
                <a:schemeClr val="accent6">
                  <a:lumMod val="20000"/>
                  <a:lumOff val="80000"/>
                </a:schemeClr>
              </a:solidFill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Blog						</a:t>
            </a:r>
            <a:r>
              <a:rPr lang="en-US" dirty="0">
                <a:sym typeface="Wingdings" panose="05000000000000000000" pitchFamily="2" charset="2"/>
                <a:hlinkClick r:id="rId3"/>
              </a:rPr>
              <a:t>LucD.info</a:t>
            </a:r>
            <a:endParaRPr lang="en-US" dirty="0">
              <a:sym typeface="Wingdings" panose="05000000000000000000" pitchFamily="2" charset="2"/>
            </a:endParaRPr>
          </a:p>
          <a:p>
            <a:r>
              <a:rPr lang="en-US" dirty="0">
                <a:sym typeface="Wingdings" panose="05000000000000000000" pitchFamily="2" charset="2"/>
              </a:rPr>
              <a:t>Twitter					</a:t>
            </a:r>
            <a:r>
              <a:rPr lang="en-US" dirty="0">
                <a:sym typeface="Wingdings" panose="05000000000000000000" pitchFamily="2" charset="2"/>
                <a:hlinkClick r:id="rId4"/>
              </a:rPr>
              <a:t>@LucD22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About_Author</a:t>
            </a:r>
            <a:endParaRPr lang="de-D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328" y="1340768"/>
            <a:ext cx="1219306" cy="121930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5656" y="5490948"/>
            <a:ext cx="1127858" cy="112785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47864" y="5445224"/>
            <a:ext cx="975445" cy="121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199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hteck 10"/>
          <p:cNvSpPr/>
          <p:nvPr/>
        </p:nvSpPr>
        <p:spPr>
          <a:xfrm>
            <a:off x="0" y="6393575"/>
            <a:ext cx="9144000" cy="464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472" y="6618715"/>
            <a:ext cx="216024" cy="210606"/>
          </a:xfrm>
          <a:prstGeom prst="rect">
            <a:avLst/>
          </a:prstGeom>
        </p:spPr>
      </p:pic>
      <p:sp>
        <p:nvSpPr>
          <p:cNvPr id="17" name="Rechteck 16"/>
          <p:cNvSpPr/>
          <p:nvPr/>
        </p:nvSpPr>
        <p:spPr>
          <a:xfrm>
            <a:off x="0" y="0"/>
            <a:ext cx="9144000" cy="6540797"/>
          </a:xfrm>
          <a:prstGeom prst="rect">
            <a:avLst/>
          </a:prstGeom>
          <a:solidFill>
            <a:srgbClr val="011F5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88" y="188640"/>
            <a:ext cx="2160240" cy="2160416"/>
          </a:xfrm>
          <a:prstGeom prst="rect">
            <a:avLst/>
          </a:prstGeom>
        </p:spPr>
      </p:pic>
      <p:sp>
        <p:nvSpPr>
          <p:cNvPr id="4" name="Titel 1"/>
          <p:cNvSpPr txBox="1">
            <a:spLocks/>
          </p:cNvSpPr>
          <p:nvPr/>
        </p:nvSpPr>
        <p:spPr>
          <a:xfrm>
            <a:off x="755576" y="3284984"/>
            <a:ext cx="7704856" cy="266429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psconf.eu 2018</a:t>
            </a:r>
          </a:p>
          <a:p>
            <a:pPr algn="ctr" fontAlgn="auto">
              <a:spcAft>
                <a:spcPts val="0"/>
              </a:spcAft>
            </a:pPr>
            <a:endParaRPr lang="en-US" sz="20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000" dirty="0">
                <a:solidFill>
                  <a:schemeClr val="bg1"/>
                </a:solidFill>
                <a:effectLst/>
                <a:latin typeface="+mn-lt"/>
              </a:rPr>
              <a:t>scheduled to be in the week of</a:t>
            </a:r>
            <a:endParaRPr lang="en-US" sz="36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3600" dirty="0">
                <a:solidFill>
                  <a:schemeClr val="bg1"/>
                </a:solidFill>
                <a:effectLst/>
                <a:latin typeface="+mn-lt"/>
              </a:rPr>
              <a:t>April 16-20, 2018</a:t>
            </a:r>
          </a:p>
          <a:p>
            <a:pPr algn="ctr" fontAlgn="auto">
              <a:spcAft>
                <a:spcPts val="0"/>
              </a:spcAft>
            </a:pPr>
            <a:endParaRPr lang="en-US" sz="3600" dirty="0">
              <a:solidFill>
                <a:schemeClr val="bg1"/>
              </a:solidFill>
              <a:effectLst/>
              <a:latin typeface="+mn-lt"/>
            </a:endParaRPr>
          </a:p>
          <a:p>
            <a:pPr algn="ctr" fontAlgn="auto">
              <a:spcAft>
                <a:spcPts val="0"/>
              </a:spcAft>
            </a:pPr>
            <a:r>
              <a:rPr lang="en-US" sz="2400" dirty="0">
                <a:solidFill>
                  <a:schemeClr val="bg1"/>
                </a:solidFill>
                <a:effectLst/>
                <a:latin typeface="+mn-lt"/>
              </a:rPr>
              <a:t>details on www.psconf.eu as they become available</a:t>
            </a:r>
          </a:p>
          <a:p>
            <a:pPr algn="ctr" fontAlgn="auto">
              <a:spcAft>
                <a:spcPts val="0"/>
              </a:spcAft>
            </a:pPr>
            <a:endParaRPr lang="de-DE" sz="3600" dirty="0">
              <a:solidFill>
                <a:schemeClr val="bg1"/>
              </a:solidFill>
              <a:effectLst/>
              <a:latin typeface="+mn-lt"/>
            </a:endParaRPr>
          </a:p>
        </p:txBody>
      </p:sp>
      <p:sp>
        <p:nvSpPr>
          <p:cNvPr id="7" name="Titel 1"/>
          <p:cNvSpPr txBox="1">
            <a:spLocks/>
          </p:cNvSpPr>
          <p:nvPr/>
        </p:nvSpPr>
        <p:spPr>
          <a:xfrm>
            <a:off x="4283968" y="1922036"/>
            <a:ext cx="715886" cy="427019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auto">
              <a:spcAft>
                <a:spcPts val="0"/>
              </a:spcAft>
            </a:pPr>
            <a:r>
              <a:rPr lang="de-DE" sz="2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</a:rPr>
              <a:t>2018</a:t>
            </a: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5979" y="6631618"/>
            <a:ext cx="1274481" cy="1848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222" y="6640190"/>
            <a:ext cx="502533" cy="167657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2485" y="6490644"/>
            <a:ext cx="1048245" cy="466748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7190" y="6504881"/>
            <a:ext cx="876550" cy="438275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7460" y="6663423"/>
            <a:ext cx="787735" cy="121190"/>
          </a:xfrm>
          <a:prstGeom prst="rect">
            <a:avLst/>
          </a:prstGeom>
        </p:spPr>
      </p:pic>
      <p:pic>
        <p:nvPicPr>
          <p:cNvPr id="2" name="Grafik 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925" y="6644088"/>
            <a:ext cx="977324" cy="1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636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vEngine</a:t>
            </a:r>
            <a:r>
              <a:rPr lang="en-US" dirty="0"/>
              <a:t> currently a Windows (W2K16) box</a:t>
            </a:r>
          </a:p>
          <a:p>
            <a:r>
              <a:rPr lang="en-US" dirty="0"/>
              <a:t>Secure environment (</a:t>
            </a:r>
            <a:r>
              <a:rPr lang="en-US" dirty="0" err="1"/>
              <a:t>AllSigned</a:t>
            </a:r>
            <a:r>
              <a:rPr lang="en-US" dirty="0"/>
              <a:t>)</a:t>
            </a:r>
          </a:p>
          <a:p>
            <a:r>
              <a:rPr lang="en-US" dirty="0"/>
              <a:t>Classes</a:t>
            </a:r>
          </a:p>
          <a:p>
            <a:pPr lvl="1"/>
            <a:r>
              <a:rPr lang="en-US" dirty="0"/>
              <a:t>Inheritance</a:t>
            </a:r>
          </a:p>
          <a:p>
            <a:pPr lvl="1"/>
            <a:r>
              <a:rPr lang="en-US" dirty="0"/>
              <a:t>MOF</a:t>
            </a:r>
          </a:p>
          <a:p>
            <a:r>
              <a:rPr lang="en-US" dirty="0"/>
              <a:t>All vSphere code uses API directly</a:t>
            </a:r>
          </a:p>
          <a:p>
            <a:pPr lvl="1"/>
            <a:r>
              <a:rPr lang="en-US" dirty="0"/>
              <a:t>Faster</a:t>
            </a:r>
          </a:p>
          <a:p>
            <a:pPr lvl="1"/>
            <a:r>
              <a:rPr lang="en-US" dirty="0"/>
              <a:t>Covers features not available in </a:t>
            </a:r>
            <a:r>
              <a:rPr lang="en-US" dirty="0" err="1"/>
              <a:t>PowerCLI</a:t>
            </a:r>
            <a:r>
              <a:rPr lang="en-US" dirty="0"/>
              <a:t> cmdlets (80%-20% rule)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Choices</a:t>
            </a:r>
          </a:p>
        </p:txBody>
      </p:sp>
    </p:spTree>
    <p:extLst>
      <p:ext uri="{BB962C8B-B14F-4D97-AF65-F5344CB8AC3E}">
        <p14:creationId xmlns:p14="http://schemas.microsoft.com/office/powerpoint/2010/main" val="2165597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51520" y="1628800"/>
            <a:ext cx="8640960" cy="4392488"/>
          </a:xfrm>
        </p:spPr>
        <p:txBody>
          <a:bodyPr/>
          <a:lstStyle/>
          <a:p>
            <a:r>
              <a:rPr lang="en-US" dirty="0"/>
              <a:t>Pre </a:t>
            </a:r>
            <a:r>
              <a:rPr lang="en-US" dirty="0" err="1"/>
              <a:t>PowerCLI</a:t>
            </a:r>
            <a:r>
              <a:rPr lang="en-US" dirty="0"/>
              <a:t> 6.5R1</a:t>
            </a:r>
          </a:p>
          <a:p>
            <a:pPr lvl="1"/>
            <a:r>
              <a:rPr lang="en-US" dirty="0" err="1"/>
              <a:t>PSSnapins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No autoload available</a:t>
            </a:r>
          </a:p>
          <a:p>
            <a:r>
              <a:rPr lang="en-US" dirty="0"/>
              <a:t>Security</a:t>
            </a:r>
          </a:p>
          <a:p>
            <a:pPr lvl="1"/>
            <a:r>
              <a:rPr lang="en-US" dirty="0"/>
              <a:t>Certificates </a:t>
            </a:r>
          </a:p>
          <a:p>
            <a:pPr lvl="2"/>
            <a:r>
              <a:rPr lang="en-US" dirty="0"/>
              <a:t>Code signing</a:t>
            </a:r>
          </a:p>
          <a:p>
            <a:pPr lvl="2"/>
            <a:r>
              <a:rPr lang="en-US" dirty="0"/>
              <a:t>Credential encryption</a:t>
            </a:r>
          </a:p>
          <a:p>
            <a:r>
              <a:rPr lang="en-US" dirty="0"/>
              <a:t>Using module &amp; </a:t>
            </a:r>
            <a:r>
              <a:rPr lang="en-US" dirty="0" err="1"/>
              <a:t>RequiredAssemblies</a:t>
            </a:r>
            <a:endParaRPr lang="en-US" dirty="0"/>
          </a:p>
          <a:p>
            <a:pPr lvl="1"/>
            <a:r>
              <a:rPr lang="en-US" dirty="0"/>
              <a:t>LCM fails at MOF generation</a:t>
            </a:r>
          </a:p>
          <a:p>
            <a:pPr lvl="1"/>
            <a:r>
              <a:rPr lang="en-US" dirty="0" err="1"/>
              <a:t>PowerCLI</a:t>
            </a:r>
            <a:r>
              <a:rPr lang="en-US" dirty="0"/>
              <a:t> code in “helper” file (again!)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1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7944" y="1772816"/>
            <a:ext cx="1524132" cy="957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2289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79512" y="1556792"/>
            <a:ext cx="8640960" cy="4392488"/>
          </a:xfrm>
        </p:spPr>
        <p:txBody>
          <a:bodyPr/>
          <a:lstStyle/>
          <a:p>
            <a:r>
              <a:rPr lang="en-US" sz="2400" dirty="0"/>
              <a:t>(vSphere -contains legacy) –and (</a:t>
            </a:r>
            <a:r>
              <a:rPr lang="en-US" sz="2400" dirty="0" err="1"/>
              <a:t>vSphere.design</a:t>
            </a:r>
            <a:r>
              <a:rPr lang="en-US" sz="2400" dirty="0"/>
              <a:t> –</a:t>
            </a:r>
            <a:r>
              <a:rPr lang="en-US" sz="2400" dirty="0" err="1"/>
              <a:t>isnot</a:t>
            </a:r>
            <a:r>
              <a:rPr lang="en-US" sz="2400" dirty="0"/>
              <a:t> [logical])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2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993" y="2013759"/>
            <a:ext cx="8083997" cy="48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062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to uniquely address a vSphere object</a:t>
            </a:r>
          </a:p>
          <a:p>
            <a:pPr lvl="1"/>
            <a:r>
              <a:rPr lang="en-US" dirty="0"/>
              <a:t>Common = </a:t>
            </a:r>
            <a:r>
              <a:rPr lang="en-US" dirty="0" err="1"/>
              <a:t>VmwBase</a:t>
            </a:r>
            <a:r>
              <a:rPr lang="en-US" dirty="0"/>
              <a:t> class</a:t>
            </a:r>
          </a:p>
          <a:p>
            <a:pPr lvl="1"/>
            <a:r>
              <a:rPr lang="en-US" dirty="0"/>
              <a:t>Name (e.g. Folder1)</a:t>
            </a:r>
          </a:p>
          <a:p>
            <a:pPr lvl="1"/>
            <a:r>
              <a:rPr lang="en-US" dirty="0"/>
              <a:t>Path (e.g. /DC1/Folder1)</a:t>
            </a:r>
          </a:p>
          <a:p>
            <a:pPr lvl="2"/>
            <a:r>
              <a:rPr lang="en-US" dirty="0"/>
              <a:t>Several objects have more than 1 path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3a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2040" y="2180476"/>
            <a:ext cx="3572566" cy="3865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650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04048" y="1628800"/>
            <a:ext cx="3932606" cy="42547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Pitfalls 3b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996" y="1290814"/>
            <a:ext cx="3346994" cy="24386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544" y="4067411"/>
            <a:ext cx="3407959" cy="27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923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ww.IT-Visions.de">
  <a:themeElements>
    <a:clrScheme name="www.IT-Visions.de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0070C0"/>
      </a:hlink>
      <a:folHlink>
        <a:srgbClr val="B2B2B2"/>
      </a:folHlink>
    </a:clrScheme>
    <a:fontScheme name="Präsentation IT-Objects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2800" b="0" i="0" u="none" strike="noStrike" cap="none" normalizeH="0" baseline="0" smtClean="0">
            <a:ln>
              <a:noFill/>
            </a:ln>
            <a:solidFill>
              <a:schemeClr val="bg1"/>
            </a:solidFill>
            <a:effectDag name="">
              <a:cont type="tree" name="">
                <a:effect ref="fillLine"/>
                <a:outerShdw dist="38100" dir="13500000" algn="br">
                  <a:schemeClr val="bg1">
                    <a:lumMod val="200000"/>
                    <a:satMod val="200000"/>
                  </a:schemeClr>
                </a:outerShdw>
              </a:cont>
              <a:cont type="tree" name="">
                <a:effect ref="fillLine"/>
                <a:outerShdw dist="38100" dir="2700000" algn="tl">
                  <a:schemeClr val="bg1">
                    <a:lumMod val="60000"/>
                    <a:satMod val="60000"/>
                  </a:schemeClr>
                </a:outerShdw>
              </a:cont>
              <a:effect ref="fillLine"/>
            </a:effectDag>
            <a:latin typeface="Tahoma" pitchFamily="34" charset="0"/>
          </a:defRPr>
        </a:defPPr>
      </a:lstStyle>
    </a:lnDef>
  </a:objectDefaults>
  <a:extraClrSchemeLst>
    <a:extraClrScheme>
      <a:clrScheme name="Präsentation IT-Objec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äsentation IT-Objects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äsentation IT-Objects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nutzerdefiniertes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ITV</Template>
  <TotalTime>127</TotalTime>
  <Words>937</Words>
  <Application>Microsoft Office PowerPoint</Application>
  <PresentationFormat>On-screen Show (4:3)</PresentationFormat>
  <Paragraphs>223</Paragraphs>
  <Slides>48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48</vt:i4>
      </vt:variant>
    </vt:vector>
  </HeadingPairs>
  <TitlesOfParts>
    <vt:vector size="60" baseType="lpstr">
      <vt:lpstr>Arial</vt:lpstr>
      <vt:lpstr>Calibri</vt:lpstr>
      <vt:lpstr>Calibri Light</vt:lpstr>
      <vt:lpstr>Roboto</vt:lpstr>
      <vt:lpstr>Roboto Black</vt:lpstr>
      <vt:lpstr>Roboto Condensed</vt:lpstr>
      <vt:lpstr>Tahoma</vt:lpstr>
      <vt:lpstr>Ubuntu Mono</vt:lpstr>
      <vt:lpstr>Wingdings</vt:lpstr>
      <vt:lpstr>www.IT-Visions.de</vt:lpstr>
      <vt:lpstr>Custom Design</vt:lpstr>
      <vt:lpstr>Benutzerdefiniertes Design</vt:lpstr>
      <vt:lpstr>PowerPoint Presentation</vt:lpstr>
      <vt:lpstr>Agenda</vt:lpstr>
      <vt:lpstr>History</vt:lpstr>
      <vt:lpstr>Concept</vt:lpstr>
      <vt:lpstr>Choices</vt:lpstr>
      <vt:lpstr>Pitfalls 1</vt:lpstr>
      <vt:lpstr>Pitfalls 2</vt:lpstr>
      <vt:lpstr>Pitfalls 3a</vt:lpstr>
      <vt:lpstr>Pitfalls 3b</vt:lpstr>
      <vt:lpstr>Pitfalls 4</vt:lpstr>
      <vt:lpstr>Pitfall 5</vt:lpstr>
      <vt:lpstr>Birdseye 1</vt:lpstr>
      <vt:lpstr>Birdseye 2</vt:lpstr>
      <vt:lpstr>Details 1</vt:lpstr>
      <vt:lpstr>Details 2</vt:lpstr>
      <vt:lpstr>Details 3</vt:lpstr>
      <vt:lpstr>Details 4</vt:lpstr>
      <vt:lpstr>Details 5</vt:lpstr>
      <vt:lpstr>Details 6</vt:lpstr>
      <vt:lpstr>Detail 7</vt:lpstr>
      <vt:lpstr>Detail 8</vt:lpstr>
      <vt:lpstr>PowerPoint Presentation</vt:lpstr>
      <vt:lpstr>Future Developments</vt:lpstr>
      <vt:lpstr>Join in!</vt:lpstr>
      <vt:lpstr>Template structure</vt:lpstr>
      <vt:lpstr>Reverse</vt:lpstr>
      <vt:lpstr>PowerPoint Presentation</vt:lpstr>
      <vt:lpstr>Get-DSCClassInfo</vt:lpstr>
      <vt:lpstr>PowerPoint Presentation</vt:lpstr>
      <vt:lpstr>PowerPoint Presentation</vt:lpstr>
      <vt:lpstr>Get-InventoryPlus 1</vt:lpstr>
      <vt:lpstr>PowerPoint Presentation</vt:lpstr>
      <vt:lpstr>PowerPoint Presentation</vt:lpstr>
      <vt:lpstr>PowerPoint Presentation</vt:lpstr>
      <vt:lpstr>Get-InventoryPlus 2</vt:lpstr>
      <vt:lpstr>KB-DSC 1</vt:lpstr>
      <vt:lpstr>PowerPoint Presentation</vt:lpstr>
      <vt:lpstr>KB-DSC 2</vt:lpstr>
      <vt:lpstr>Sec-DB</vt:lpstr>
      <vt:lpstr>New-DSC-Config</vt:lpstr>
      <vt:lpstr>PowerPoint Presentation</vt:lpstr>
      <vt:lpstr>PowerPoint Presentation</vt:lpstr>
      <vt:lpstr>Use Cases</vt:lpstr>
      <vt:lpstr>Summary</vt:lpstr>
      <vt:lpstr>Next Steps...</vt:lpstr>
      <vt:lpstr>Questions?</vt:lpstr>
      <vt:lpstr>About_Author</vt:lpstr>
      <vt:lpstr>PowerPoint Presentation</vt:lpstr>
    </vt:vector>
  </TitlesOfParts>
  <Manager>Dr. Tobias Weltner</Manager>
  <Company>www.powershell.de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Thema Untertitel</dc:title>
  <dc:subject>PowerShell Konferenz</dc:subject>
  <dc:creator>Dr. Tobias Weltner</dc:creator>
  <dc:description>(C) Dr. Tobias Weltner</dc:description>
  <cp:lastModifiedBy>Luc Dekens</cp:lastModifiedBy>
  <cp:revision>179</cp:revision>
  <dcterms:created xsi:type="dcterms:W3CDTF">2007-07-20T07:41:41Z</dcterms:created>
  <dcterms:modified xsi:type="dcterms:W3CDTF">2017-05-04T22:43:01Z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Eigentümer">
    <vt:lpwstr>www.IT-Visions.de</vt:lpwstr>
  </property>
  <property fmtid="{D5CDD505-2E9C-101B-9397-08002B2CF9AE}" pid="3" name="Gegenstand">
    <vt:lpwstr>www.IT-Visions.de</vt:lpwstr>
  </property>
  <property fmtid="{D5CDD505-2E9C-101B-9397-08002B2CF9AE}" pid="4" name="Erstellt von">
    <vt:lpwstr>www.IT-Visions.de</vt:lpwstr>
  </property>
  <property fmtid="{D5CDD505-2E9C-101B-9397-08002B2CF9AE}" pid="5" name="Abteilung">
    <vt:lpwstr>www.IT-Visions.de</vt:lpwstr>
  </property>
  <property fmtid="{D5CDD505-2E9C-101B-9397-08002B2CF9AE}" pid="6" name="Kunde">
    <vt:lpwstr>www.IT-Visions.de</vt:lpwstr>
  </property>
  <property fmtid="{D5CDD505-2E9C-101B-9397-08002B2CF9AE}" pid="7" name="Verleger">
    <vt:lpwstr>www.IT-Visions.de</vt:lpwstr>
  </property>
</Properties>
</file>